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61" r:id="rId2"/>
    <p:sldId id="268" r:id="rId3"/>
    <p:sldId id="269" r:id="rId4"/>
    <p:sldId id="266" r:id="rId5"/>
    <p:sldId id="267" r:id="rId6"/>
    <p:sldId id="270" r:id="rId7"/>
    <p:sldId id="271" r:id="rId8"/>
    <p:sldId id="272" r:id="rId9"/>
    <p:sldId id="259" r:id="rId10"/>
    <p:sldId id="265" r:id="rId11"/>
    <p:sldId id="273" r:id="rId12"/>
    <p:sldId id="264" r:id="rId13"/>
    <p:sldId id="260" r:id="rId14"/>
    <p:sldId id="263" r:id="rId15"/>
    <p:sldId id="274" r:id="rId16"/>
    <p:sldId id="275" r:id="rId17"/>
    <p:sldId id="276" r:id="rId18"/>
    <p:sldId id="278" r:id="rId19"/>
    <p:sldId id="277" r:id="rId20"/>
    <p:sldId id="283" r:id="rId21"/>
    <p:sldId id="289" r:id="rId22"/>
    <p:sldId id="288" r:id="rId23"/>
    <p:sldId id="284" r:id="rId24"/>
    <p:sldId id="285" r:id="rId25"/>
    <p:sldId id="281" r:id="rId26"/>
    <p:sldId id="279" r:id="rId27"/>
    <p:sldId id="280" r:id="rId28"/>
    <p:sldId id="282" r:id="rId29"/>
    <p:sldId id="258" r:id="rId30"/>
    <p:sldId id="287" r:id="rId31"/>
    <p:sldId id="290"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92"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BFF498-2FF1-4ED7-89EE-384197858BE9}" type="datetimeFigureOut">
              <a:rPr lang="en-US" smtClean="0"/>
              <a:t>10/20/2015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826BDD-9F07-448A-AA62-FE60420EF364}" type="slidenum">
              <a:rPr lang="en-US" smtClean="0"/>
              <a:t>‹#›</a:t>
            </a:fld>
            <a:endParaRPr lang="en-US"/>
          </a:p>
        </p:txBody>
      </p:sp>
    </p:spTree>
    <p:extLst>
      <p:ext uri="{BB962C8B-B14F-4D97-AF65-F5344CB8AC3E}">
        <p14:creationId xmlns:p14="http://schemas.microsoft.com/office/powerpoint/2010/main" val="482778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Following</a:t>
            </a:r>
            <a:r>
              <a:rPr lang="en-US" baseline="0" dirty="0" smtClean="0"/>
              <a:t> crash / great recession, Stiglitz’s concerns turned toward the widening gaps between the have’s and the have-not’s in US society.  Inequality broadly defined… income vs. wealth.</a:t>
            </a:r>
            <a:endParaRPr lang="en-US" dirty="0"/>
          </a:p>
        </p:txBody>
      </p:sp>
      <p:sp>
        <p:nvSpPr>
          <p:cNvPr id="4" name="Slide Number Placeholder 3"/>
          <p:cNvSpPr>
            <a:spLocks noGrp="1"/>
          </p:cNvSpPr>
          <p:nvPr>
            <p:ph type="sldNum" sz="quarter" idx="10"/>
          </p:nvPr>
        </p:nvSpPr>
        <p:spPr/>
        <p:txBody>
          <a:bodyPr/>
          <a:lstStyle/>
          <a:p>
            <a:fld id="{7B826BDD-9F07-448A-AA62-FE60420EF364}" type="slidenum">
              <a:rPr lang="en-US" smtClean="0"/>
              <a:t>5</a:t>
            </a:fld>
            <a:endParaRPr lang="en-US"/>
          </a:p>
        </p:txBody>
      </p:sp>
    </p:spTree>
    <p:extLst>
      <p:ext uri="{BB962C8B-B14F-4D97-AF65-F5344CB8AC3E}">
        <p14:creationId xmlns:p14="http://schemas.microsoft.com/office/powerpoint/2010/main" val="2336794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Gini up 23% since 1968</a:t>
            </a:r>
            <a:endParaRPr lang="en-US" dirty="0"/>
          </a:p>
        </p:txBody>
      </p:sp>
      <p:sp>
        <p:nvSpPr>
          <p:cNvPr id="4" name="Slide Number Placeholder 3"/>
          <p:cNvSpPr>
            <a:spLocks noGrp="1"/>
          </p:cNvSpPr>
          <p:nvPr>
            <p:ph type="sldNum" sz="quarter" idx="10"/>
          </p:nvPr>
        </p:nvSpPr>
        <p:spPr/>
        <p:txBody>
          <a:bodyPr/>
          <a:lstStyle/>
          <a:p>
            <a:fld id="{7B826BDD-9F07-448A-AA62-FE60420EF364}" type="slidenum">
              <a:rPr lang="en-US" smtClean="0"/>
              <a:t>8</a:t>
            </a:fld>
            <a:endParaRPr lang="en-US"/>
          </a:p>
        </p:txBody>
      </p:sp>
    </p:spTree>
    <p:extLst>
      <p:ext uri="{BB962C8B-B14F-4D97-AF65-F5344CB8AC3E}">
        <p14:creationId xmlns:p14="http://schemas.microsoft.com/office/powerpoint/2010/main" val="1225237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Globally, 1% takes</a:t>
            </a:r>
            <a:r>
              <a:rPr lang="en-US" baseline="0" dirty="0" smtClean="0"/>
              <a:t> in on average 9x bottom 10% combined; </a:t>
            </a:r>
            <a:r>
              <a:rPr lang="en-US" dirty="0" smtClean="0"/>
              <a:t>In US, the figure is 14x. </a:t>
            </a:r>
            <a:endParaRPr lang="en-US" dirty="0"/>
          </a:p>
        </p:txBody>
      </p:sp>
      <p:sp>
        <p:nvSpPr>
          <p:cNvPr id="4" name="Slide Number Placeholder 3"/>
          <p:cNvSpPr>
            <a:spLocks noGrp="1"/>
          </p:cNvSpPr>
          <p:nvPr>
            <p:ph type="sldNum" sz="quarter" idx="10"/>
          </p:nvPr>
        </p:nvSpPr>
        <p:spPr/>
        <p:txBody>
          <a:bodyPr/>
          <a:lstStyle/>
          <a:p>
            <a:fld id="{7B826BDD-9F07-448A-AA62-FE60420EF364}" type="slidenum">
              <a:rPr lang="en-US" smtClean="0"/>
              <a:t>9</a:t>
            </a:fld>
            <a:endParaRPr lang="en-US"/>
          </a:p>
        </p:txBody>
      </p:sp>
    </p:spTree>
    <p:extLst>
      <p:ext uri="{BB962C8B-B14F-4D97-AF65-F5344CB8AC3E}">
        <p14:creationId xmlns:p14="http://schemas.microsoft.com/office/powerpoint/2010/main" val="400680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Economic Policy institute</a:t>
            </a:r>
            <a:endParaRPr lang="en-US" dirty="0"/>
          </a:p>
        </p:txBody>
      </p:sp>
      <p:sp>
        <p:nvSpPr>
          <p:cNvPr id="4" name="Slide Number Placeholder 3"/>
          <p:cNvSpPr>
            <a:spLocks noGrp="1"/>
          </p:cNvSpPr>
          <p:nvPr>
            <p:ph type="sldNum" sz="quarter" idx="10"/>
          </p:nvPr>
        </p:nvSpPr>
        <p:spPr/>
        <p:txBody>
          <a:bodyPr/>
          <a:lstStyle/>
          <a:p>
            <a:fld id="{7B826BDD-9F07-448A-AA62-FE60420EF364}" type="slidenum">
              <a:rPr lang="en-US" smtClean="0"/>
              <a:t>11</a:t>
            </a:fld>
            <a:endParaRPr lang="en-US"/>
          </a:p>
        </p:txBody>
      </p:sp>
    </p:spTree>
    <p:extLst>
      <p:ext uri="{BB962C8B-B14F-4D97-AF65-F5344CB8AC3E}">
        <p14:creationId xmlns:p14="http://schemas.microsoft.com/office/powerpoint/2010/main" val="123032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makes it even worse.  (net</a:t>
            </a:r>
            <a:r>
              <a:rPr lang="en-US" baseline="0" dirty="0" smtClean="0"/>
              <a:t> worth here includes houses).</a:t>
            </a:r>
            <a:endParaRPr lang="en-US" dirty="0"/>
          </a:p>
        </p:txBody>
      </p:sp>
      <p:sp>
        <p:nvSpPr>
          <p:cNvPr id="4" name="Slide Number Placeholder 3"/>
          <p:cNvSpPr>
            <a:spLocks noGrp="1"/>
          </p:cNvSpPr>
          <p:nvPr>
            <p:ph type="sldNum" sz="quarter" idx="10"/>
          </p:nvPr>
        </p:nvSpPr>
        <p:spPr/>
        <p:txBody>
          <a:bodyPr/>
          <a:lstStyle/>
          <a:p>
            <a:fld id="{6858F754-C054-4DEA-8130-2C6D81F69ACE}" type="slidenum">
              <a:rPr lang="en-US" smtClean="0"/>
              <a:t>12</a:t>
            </a:fld>
            <a:endParaRPr lang="en-US"/>
          </a:p>
        </p:txBody>
      </p:sp>
    </p:spTree>
    <p:extLst>
      <p:ext uri="{BB962C8B-B14F-4D97-AF65-F5344CB8AC3E}">
        <p14:creationId xmlns:p14="http://schemas.microsoft.com/office/powerpoint/2010/main" val="1060700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826BDD-9F07-448A-AA62-FE60420EF364}" type="slidenum">
              <a:rPr lang="en-US" smtClean="0"/>
              <a:t>13</a:t>
            </a:fld>
            <a:endParaRPr lang="en-US"/>
          </a:p>
        </p:txBody>
      </p:sp>
    </p:spTree>
    <p:extLst>
      <p:ext uri="{BB962C8B-B14F-4D97-AF65-F5344CB8AC3E}">
        <p14:creationId xmlns:p14="http://schemas.microsoft.com/office/powerpoint/2010/main" val="4289575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Upwards of 40% of </a:t>
            </a:r>
            <a:r>
              <a:rPr lang="en-US" dirty="0" err="1" smtClean="0"/>
              <a:t>corp</a:t>
            </a:r>
            <a:r>
              <a:rPr lang="en-US" dirty="0" smtClean="0"/>
              <a:t> profits…</a:t>
            </a:r>
            <a:endParaRPr lang="en-US" dirty="0"/>
          </a:p>
        </p:txBody>
      </p:sp>
      <p:sp>
        <p:nvSpPr>
          <p:cNvPr id="4" name="Slide Number Placeholder 3"/>
          <p:cNvSpPr>
            <a:spLocks noGrp="1"/>
          </p:cNvSpPr>
          <p:nvPr>
            <p:ph type="sldNum" sz="quarter" idx="10"/>
          </p:nvPr>
        </p:nvSpPr>
        <p:spPr/>
        <p:txBody>
          <a:bodyPr/>
          <a:lstStyle/>
          <a:p>
            <a:fld id="{7B826BDD-9F07-448A-AA62-FE60420EF364}" type="slidenum">
              <a:rPr lang="en-US" smtClean="0"/>
              <a:t>15</a:t>
            </a:fld>
            <a:endParaRPr lang="en-US"/>
          </a:p>
        </p:txBody>
      </p:sp>
    </p:spTree>
    <p:extLst>
      <p:ext uri="{BB962C8B-B14F-4D97-AF65-F5344CB8AC3E}">
        <p14:creationId xmlns:p14="http://schemas.microsoft.com/office/powerpoint/2010/main" val="508723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2010, 65% of jobs are in lowest sector.</a:t>
            </a:r>
            <a:endParaRPr lang="en-US" dirty="0"/>
          </a:p>
        </p:txBody>
      </p:sp>
      <p:sp>
        <p:nvSpPr>
          <p:cNvPr id="4" name="Slide Number Placeholder 3"/>
          <p:cNvSpPr>
            <a:spLocks noGrp="1"/>
          </p:cNvSpPr>
          <p:nvPr>
            <p:ph type="sldNum" sz="quarter" idx="10"/>
          </p:nvPr>
        </p:nvSpPr>
        <p:spPr/>
        <p:txBody>
          <a:bodyPr/>
          <a:lstStyle/>
          <a:p>
            <a:fld id="{7B826BDD-9F07-448A-AA62-FE60420EF364}" type="slidenum">
              <a:rPr lang="en-US" smtClean="0"/>
              <a:t>17</a:t>
            </a:fld>
            <a:endParaRPr lang="en-US"/>
          </a:p>
        </p:txBody>
      </p:sp>
    </p:spTree>
    <p:extLst>
      <p:ext uri="{BB962C8B-B14F-4D97-AF65-F5344CB8AC3E}">
        <p14:creationId xmlns:p14="http://schemas.microsoft.com/office/powerpoint/2010/main" val="1714317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Move to consequences</a:t>
            </a:r>
            <a:endParaRPr lang="en-US" dirty="0"/>
          </a:p>
        </p:txBody>
      </p:sp>
      <p:sp>
        <p:nvSpPr>
          <p:cNvPr id="4" name="Slide Number Placeholder 3"/>
          <p:cNvSpPr>
            <a:spLocks noGrp="1"/>
          </p:cNvSpPr>
          <p:nvPr>
            <p:ph type="sldNum" sz="quarter" idx="10"/>
          </p:nvPr>
        </p:nvSpPr>
        <p:spPr/>
        <p:txBody>
          <a:bodyPr/>
          <a:lstStyle/>
          <a:p>
            <a:fld id="{7B826BDD-9F07-448A-AA62-FE60420EF364}" type="slidenum">
              <a:rPr lang="en-US" smtClean="0"/>
              <a:t>29</a:t>
            </a:fld>
            <a:endParaRPr lang="en-US"/>
          </a:p>
        </p:txBody>
      </p:sp>
    </p:spTree>
    <p:extLst>
      <p:ext uri="{BB962C8B-B14F-4D97-AF65-F5344CB8AC3E}">
        <p14:creationId xmlns:p14="http://schemas.microsoft.com/office/powerpoint/2010/main" val="3585374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A1D29D-75A1-45E2-803C-944D370EFB18}" type="datetimeFigureOut">
              <a:rPr lang="en-US" smtClean="0"/>
              <a:t>10/20/2015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A1DB4-846C-46E1-A13F-2173E8E2073D}" type="slidenum">
              <a:rPr lang="en-US" smtClean="0"/>
              <a:t>‹#›</a:t>
            </a:fld>
            <a:endParaRPr lang="en-US"/>
          </a:p>
        </p:txBody>
      </p:sp>
    </p:spTree>
    <p:extLst>
      <p:ext uri="{BB962C8B-B14F-4D97-AF65-F5344CB8AC3E}">
        <p14:creationId xmlns:p14="http://schemas.microsoft.com/office/powerpoint/2010/main" val="2742755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A1D29D-75A1-45E2-803C-944D370EFB18}" type="datetimeFigureOut">
              <a:rPr lang="en-US" smtClean="0"/>
              <a:t>10/20/2015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A1DB4-846C-46E1-A13F-2173E8E2073D}" type="slidenum">
              <a:rPr lang="en-US" smtClean="0"/>
              <a:t>‹#›</a:t>
            </a:fld>
            <a:endParaRPr lang="en-US"/>
          </a:p>
        </p:txBody>
      </p:sp>
    </p:spTree>
    <p:extLst>
      <p:ext uri="{BB962C8B-B14F-4D97-AF65-F5344CB8AC3E}">
        <p14:creationId xmlns:p14="http://schemas.microsoft.com/office/powerpoint/2010/main" val="230169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A1D29D-75A1-45E2-803C-944D370EFB18}" type="datetimeFigureOut">
              <a:rPr lang="en-US" smtClean="0"/>
              <a:t>10/20/2015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A1DB4-846C-46E1-A13F-2173E8E2073D}" type="slidenum">
              <a:rPr lang="en-US" smtClean="0"/>
              <a:t>‹#›</a:t>
            </a:fld>
            <a:endParaRPr lang="en-US"/>
          </a:p>
        </p:txBody>
      </p:sp>
    </p:spTree>
    <p:extLst>
      <p:ext uri="{BB962C8B-B14F-4D97-AF65-F5344CB8AC3E}">
        <p14:creationId xmlns:p14="http://schemas.microsoft.com/office/powerpoint/2010/main" val="1767945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A1D29D-75A1-45E2-803C-944D370EFB18}" type="datetimeFigureOut">
              <a:rPr lang="en-US" smtClean="0"/>
              <a:t>10/20/2015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A1DB4-846C-46E1-A13F-2173E8E2073D}" type="slidenum">
              <a:rPr lang="en-US" smtClean="0"/>
              <a:t>‹#›</a:t>
            </a:fld>
            <a:endParaRPr lang="en-US"/>
          </a:p>
        </p:txBody>
      </p:sp>
    </p:spTree>
    <p:extLst>
      <p:ext uri="{BB962C8B-B14F-4D97-AF65-F5344CB8AC3E}">
        <p14:creationId xmlns:p14="http://schemas.microsoft.com/office/powerpoint/2010/main" val="3031548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A1D29D-75A1-45E2-803C-944D370EFB18}" type="datetimeFigureOut">
              <a:rPr lang="en-US" smtClean="0"/>
              <a:t>10/20/2015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A1DB4-846C-46E1-A13F-2173E8E2073D}" type="slidenum">
              <a:rPr lang="en-US" smtClean="0"/>
              <a:t>‹#›</a:t>
            </a:fld>
            <a:endParaRPr lang="en-US"/>
          </a:p>
        </p:txBody>
      </p:sp>
    </p:spTree>
    <p:extLst>
      <p:ext uri="{BB962C8B-B14F-4D97-AF65-F5344CB8AC3E}">
        <p14:creationId xmlns:p14="http://schemas.microsoft.com/office/powerpoint/2010/main" val="4218356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3A1D29D-75A1-45E2-803C-944D370EFB18}" type="datetimeFigureOut">
              <a:rPr lang="en-US" smtClean="0"/>
              <a:t>10/20/2015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5A1DB4-846C-46E1-A13F-2173E8E2073D}" type="slidenum">
              <a:rPr lang="en-US" smtClean="0"/>
              <a:t>‹#›</a:t>
            </a:fld>
            <a:endParaRPr lang="en-US"/>
          </a:p>
        </p:txBody>
      </p:sp>
    </p:spTree>
    <p:extLst>
      <p:ext uri="{BB962C8B-B14F-4D97-AF65-F5344CB8AC3E}">
        <p14:creationId xmlns:p14="http://schemas.microsoft.com/office/powerpoint/2010/main" val="4158948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A1D29D-75A1-45E2-803C-944D370EFB18}" type="datetimeFigureOut">
              <a:rPr lang="en-US" smtClean="0"/>
              <a:t>10/20/2015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5A1DB4-846C-46E1-A13F-2173E8E2073D}" type="slidenum">
              <a:rPr lang="en-US" smtClean="0"/>
              <a:t>‹#›</a:t>
            </a:fld>
            <a:endParaRPr lang="en-US"/>
          </a:p>
        </p:txBody>
      </p:sp>
    </p:spTree>
    <p:extLst>
      <p:ext uri="{BB962C8B-B14F-4D97-AF65-F5344CB8AC3E}">
        <p14:creationId xmlns:p14="http://schemas.microsoft.com/office/powerpoint/2010/main" val="122261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3A1D29D-75A1-45E2-803C-944D370EFB18}" type="datetimeFigureOut">
              <a:rPr lang="en-US" smtClean="0"/>
              <a:t>10/20/2015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5A1DB4-846C-46E1-A13F-2173E8E2073D}" type="slidenum">
              <a:rPr lang="en-US" smtClean="0"/>
              <a:t>‹#›</a:t>
            </a:fld>
            <a:endParaRPr lang="en-US"/>
          </a:p>
        </p:txBody>
      </p:sp>
    </p:spTree>
    <p:extLst>
      <p:ext uri="{BB962C8B-B14F-4D97-AF65-F5344CB8AC3E}">
        <p14:creationId xmlns:p14="http://schemas.microsoft.com/office/powerpoint/2010/main" val="521245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A1D29D-75A1-45E2-803C-944D370EFB18}" type="datetimeFigureOut">
              <a:rPr lang="en-US" smtClean="0"/>
              <a:t>10/20/2015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5A1DB4-846C-46E1-A13F-2173E8E2073D}" type="slidenum">
              <a:rPr lang="en-US" smtClean="0"/>
              <a:t>‹#›</a:t>
            </a:fld>
            <a:endParaRPr lang="en-US"/>
          </a:p>
        </p:txBody>
      </p:sp>
    </p:spTree>
    <p:extLst>
      <p:ext uri="{BB962C8B-B14F-4D97-AF65-F5344CB8AC3E}">
        <p14:creationId xmlns:p14="http://schemas.microsoft.com/office/powerpoint/2010/main" val="3072285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A1D29D-75A1-45E2-803C-944D370EFB18}" type="datetimeFigureOut">
              <a:rPr lang="en-US" smtClean="0"/>
              <a:t>10/20/2015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5A1DB4-846C-46E1-A13F-2173E8E2073D}" type="slidenum">
              <a:rPr lang="en-US" smtClean="0"/>
              <a:t>‹#›</a:t>
            </a:fld>
            <a:endParaRPr lang="en-US"/>
          </a:p>
        </p:txBody>
      </p:sp>
    </p:spTree>
    <p:extLst>
      <p:ext uri="{BB962C8B-B14F-4D97-AF65-F5344CB8AC3E}">
        <p14:creationId xmlns:p14="http://schemas.microsoft.com/office/powerpoint/2010/main" val="1024450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A1D29D-75A1-45E2-803C-944D370EFB18}" type="datetimeFigureOut">
              <a:rPr lang="en-US" smtClean="0"/>
              <a:t>10/20/2015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5A1DB4-846C-46E1-A13F-2173E8E2073D}" type="slidenum">
              <a:rPr lang="en-US" smtClean="0"/>
              <a:t>‹#›</a:t>
            </a:fld>
            <a:endParaRPr lang="en-US"/>
          </a:p>
        </p:txBody>
      </p:sp>
    </p:spTree>
    <p:extLst>
      <p:ext uri="{BB962C8B-B14F-4D97-AF65-F5344CB8AC3E}">
        <p14:creationId xmlns:p14="http://schemas.microsoft.com/office/powerpoint/2010/main" val="92220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A1D29D-75A1-45E2-803C-944D370EFB18}" type="datetimeFigureOut">
              <a:rPr lang="en-US" smtClean="0"/>
              <a:t>10/20/2015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5A1DB4-846C-46E1-A13F-2173E8E2073D}" type="slidenum">
              <a:rPr lang="en-US" smtClean="0"/>
              <a:t>‹#›</a:t>
            </a:fld>
            <a:endParaRPr lang="en-US"/>
          </a:p>
        </p:txBody>
      </p:sp>
    </p:spTree>
    <p:extLst>
      <p:ext uri="{BB962C8B-B14F-4D97-AF65-F5344CB8AC3E}">
        <p14:creationId xmlns:p14="http://schemas.microsoft.com/office/powerpoint/2010/main" val="33349794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57200"/>
            <a:ext cx="2319338" cy="3418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49880" y="3876076"/>
            <a:ext cx="2791178" cy="307777"/>
          </a:xfrm>
          <a:prstGeom prst="rect">
            <a:avLst/>
          </a:prstGeom>
          <a:noFill/>
        </p:spPr>
        <p:txBody>
          <a:bodyPr wrap="square" rtlCol="0">
            <a:spAutoFit/>
          </a:bodyPr>
          <a:lstStyle/>
          <a:p>
            <a:pPr algn="ctr"/>
            <a:r>
              <a:rPr lang="en-US" sz="1400" dirty="0" smtClean="0"/>
              <a:t>2015-16 Lecture Series</a:t>
            </a:r>
            <a:endParaRPr lang="en-US" sz="1400" dirty="0"/>
          </a:p>
        </p:txBody>
      </p:sp>
      <p:sp>
        <p:nvSpPr>
          <p:cNvPr id="6" name="TextBox 5"/>
          <p:cNvSpPr txBox="1"/>
          <p:nvPr/>
        </p:nvSpPr>
        <p:spPr>
          <a:xfrm>
            <a:off x="4191000" y="990600"/>
            <a:ext cx="4343400" cy="4316566"/>
          </a:xfrm>
          <a:prstGeom prst="rect">
            <a:avLst/>
          </a:prstGeom>
          <a:noFill/>
        </p:spPr>
        <p:txBody>
          <a:bodyPr wrap="square" rtlCol="0">
            <a:spAutoFit/>
          </a:bodyPr>
          <a:lstStyle/>
          <a:p>
            <a:pPr algn="ctr"/>
            <a:r>
              <a:rPr lang="en-US" sz="3200" b="1" dirty="0" smtClean="0"/>
              <a:t>Herald of Inequality</a:t>
            </a:r>
            <a:r>
              <a:rPr lang="en-US" sz="3200" dirty="0" smtClean="0"/>
              <a:t>:</a:t>
            </a:r>
          </a:p>
          <a:p>
            <a:pPr algn="ctr"/>
            <a:r>
              <a:rPr lang="en-US" sz="1050" dirty="0" smtClean="0"/>
              <a:t> </a:t>
            </a:r>
            <a:r>
              <a:rPr lang="en-US" sz="800" dirty="0" smtClean="0"/>
              <a:t> </a:t>
            </a:r>
            <a:r>
              <a:rPr lang="en-US" sz="3200" dirty="0" smtClean="0"/>
              <a:t/>
            </a:r>
            <a:br>
              <a:rPr lang="en-US" sz="3200" dirty="0" smtClean="0"/>
            </a:br>
            <a:r>
              <a:rPr lang="en-US" sz="3200" dirty="0" smtClean="0"/>
              <a:t>Joseph Stiglitz on Wealth, Economics, and</a:t>
            </a:r>
            <a:br>
              <a:rPr lang="en-US" sz="3200" dirty="0" smtClean="0"/>
            </a:br>
            <a:r>
              <a:rPr lang="en-US" sz="3200" dirty="0" smtClean="0"/>
              <a:t>Democracy</a:t>
            </a:r>
          </a:p>
          <a:p>
            <a:pPr algn="ctr"/>
            <a:endParaRPr lang="en-US" sz="3200" dirty="0"/>
          </a:p>
          <a:p>
            <a:pPr algn="ctr"/>
            <a:endParaRPr lang="en-US" sz="3200" dirty="0" smtClean="0"/>
          </a:p>
          <a:p>
            <a:pPr algn="ctr"/>
            <a:r>
              <a:rPr lang="en-US" dirty="0" smtClean="0"/>
              <a:t>Michael Sanders</a:t>
            </a:r>
            <a:br>
              <a:rPr lang="en-US" dirty="0" smtClean="0"/>
            </a:br>
            <a:r>
              <a:rPr lang="en-US" dirty="0" smtClean="0"/>
              <a:t>Associate Professor of Philosophy</a:t>
            </a:r>
            <a:br>
              <a:rPr lang="en-US" dirty="0" smtClean="0"/>
            </a:br>
            <a:r>
              <a:rPr lang="en-US" dirty="0" smtClean="0"/>
              <a:t>Cazenovia College</a:t>
            </a:r>
            <a:br>
              <a:rPr lang="en-US" dirty="0" smtClean="0"/>
            </a:br>
            <a:r>
              <a:rPr lang="en-US" dirty="0" smtClean="0"/>
              <a:t>Cazenovia, NY</a:t>
            </a:r>
            <a:endParaRPr lang="en-US" sz="1600" dirty="0"/>
          </a:p>
        </p:txBody>
      </p:sp>
      <p:sp>
        <p:nvSpPr>
          <p:cNvPr id="7" name="TextBox 6"/>
          <p:cNvSpPr txBox="1"/>
          <p:nvPr/>
        </p:nvSpPr>
        <p:spPr>
          <a:xfrm>
            <a:off x="228600" y="6057472"/>
            <a:ext cx="8852103" cy="600164"/>
          </a:xfrm>
          <a:prstGeom prst="rect">
            <a:avLst/>
          </a:prstGeom>
          <a:noFill/>
        </p:spPr>
        <p:txBody>
          <a:bodyPr wrap="none" rtlCol="0">
            <a:spAutoFit/>
          </a:bodyPr>
          <a:lstStyle/>
          <a:p>
            <a:r>
              <a:rPr lang="en-US" sz="1100" dirty="0"/>
              <a:t>The Great Minds/Great Ideas Library Lecture Series is made possible through the generous support of Pat Stacy Healey, class of 1962, and Helen Stacy</a:t>
            </a:r>
            <a:r>
              <a:rPr lang="en-US" sz="1100" dirty="0" smtClean="0"/>
              <a:t>.  </a:t>
            </a:r>
            <a:br>
              <a:rPr lang="en-US" sz="1100" dirty="0" smtClean="0"/>
            </a:br>
            <a:r>
              <a:rPr lang="en-US" sz="1100" dirty="0" smtClean="0"/>
              <a:t>Special thanks also to the series organizer, Associate Professor John Livermore (Mathematics, Cazenovia College), and to the staff of the Manlius and </a:t>
            </a:r>
            <a:br>
              <a:rPr lang="en-US" sz="1100" dirty="0" smtClean="0"/>
            </a:br>
            <a:r>
              <a:rPr lang="en-US" sz="1100" dirty="0" smtClean="0"/>
              <a:t>Cazenovia public </a:t>
            </a:r>
            <a:r>
              <a:rPr lang="en-US" sz="1100" dirty="0" smtClean="0"/>
              <a:t>libraries. </a:t>
            </a:r>
            <a:endParaRPr lang="en-US" sz="1100" dirty="0"/>
          </a:p>
        </p:txBody>
      </p:sp>
    </p:spTree>
    <p:extLst>
      <p:ext uri="{BB962C8B-B14F-4D97-AF65-F5344CB8AC3E}">
        <p14:creationId xmlns:p14="http://schemas.microsoft.com/office/powerpoint/2010/main" val="11683019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nmccarty\AppData\Local\Microsoft\Windows\Temporary Internet Files\Content.Outlook\LR8GLF93\Real_Household_Income_1972-2010_With_Whites_top_fifth (2).jpg"/>
          <p:cNvPicPr/>
          <p:nvPr/>
        </p:nvPicPr>
        <p:blipFill>
          <a:blip r:embed="rId2" cstate="print"/>
          <a:srcRect/>
          <a:stretch>
            <a:fillRect/>
          </a:stretch>
        </p:blipFill>
        <p:spPr bwMode="auto">
          <a:xfrm>
            <a:off x="1828800" y="7834"/>
            <a:ext cx="5486400" cy="5021366"/>
          </a:xfrm>
          <a:prstGeom prst="rect">
            <a:avLst/>
          </a:prstGeom>
          <a:noFill/>
          <a:ln w="9525">
            <a:noFill/>
            <a:miter lim="800000"/>
            <a:headEnd/>
            <a:tailEnd/>
          </a:ln>
        </p:spPr>
      </p:pic>
      <p:sp>
        <p:nvSpPr>
          <p:cNvPr id="3" name="TextBox 2"/>
          <p:cNvSpPr txBox="1"/>
          <p:nvPr/>
        </p:nvSpPr>
        <p:spPr>
          <a:xfrm>
            <a:off x="0" y="4826675"/>
            <a:ext cx="9144000" cy="1754326"/>
          </a:xfrm>
          <a:prstGeom prst="rect">
            <a:avLst/>
          </a:prstGeom>
          <a:noFill/>
        </p:spPr>
        <p:txBody>
          <a:bodyPr wrap="square" rtlCol="0">
            <a:spAutoFit/>
          </a:bodyPr>
          <a:lstStyle/>
          <a:p>
            <a:r>
              <a:rPr lang="en-US" b="1" dirty="0" smtClean="0"/>
              <a:t>Figure </a:t>
            </a:r>
            <a:r>
              <a:rPr lang="en-US" b="1" dirty="0"/>
              <a:t>5.2 Median Household Income and Average Income of Top Quintile 1972 to 2010</a:t>
            </a:r>
            <a:r>
              <a:rPr lang="en-US" dirty="0"/>
              <a:t> (in 2010 Dollars). Income never recovered to the level it reached at the end of the twentieth century under President Clinton. During the eight years of the Bush presidency (2001-08) it recovered somewhat but then fell sharply during the first two years of the Obama presidency. Source:  U.S. Census Bureau, Current Population Survey, Annual Social and Economic Supplements</a:t>
            </a:r>
            <a:r>
              <a:rPr lang="en-US" dirty="0" smtClean="0"/>
              <a:t>.</a:t>
            </a:r>
            <a:endParaRPr lang="en-US" dirty="0"/>
          </a:p>
        </p:txBody>
      </p:sp>
    </p:spTree>
    <p:extLst>
      <p:ext uri="{BB962C8B-B14F-4D97-AF65-F5344CB8AC3E}">
        <p14:creationId xmlns:p14="http://schemas.microsoft.com/office/powerpoint/2010/main" val="30283665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M\Downloads\growth in w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9019"/>
            <a:ext cx="9144000" cy="569996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649151" y="202760"/>
            <a:ext cx="1845698" cy="369332"/>
          </a:xfrm>
          <a:prstGeom prst="rect">
            <a:avLst/>
          </a:prstGeom>
          <a:noFill/>
        </p:spPr>
        <p:txBody>
          <a:bodyPr wrap="none" rtlCol="0">
            <a:spAutoFit/>
          </a:bodyPr>
          <a:lstStyle/>
          <a:p>
            <a:r>
              <a:rPr lang="en-US" dirty="0" smtClean="0"/>
              <a:t>Growth in Wages </a:t>
            </a:r>
            <a:endParaRPr lang="en-US" dirty="0"/>
          </a:p>
        </p:txBody>
      </p:sp>
    </p:spTree>
    <p:extLst>
      <p:ext uri="{BB962C8B-B14F-4D97-AF65-F5344CB8AC3E}">
        <p14:creationId xmlns:p14="http://schemas.microsoft.com/office/powerpoint/2010/main" val="22961047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ealth Inequal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8537" y="990600"/>
            <a:ext cx="3810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6594" y="304801"/>
            <a:ext cx="7770813" cy="838200"/>
          </a:xfrm>
        </p:spPr>
        <p:txBody>
          <a:bodyPr/>
          <a:lstStyle/>
          <a:p>
            <a:r>
              <a:rPr lang="en-US" dirty="0" smtClean="0"/>
              <a:t>PEW Research: 2013</a:t>
            </a:r>
            <a:endParaRPr lang="en-US"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spTree>
    <p:extLst>
      <p:ext uri="{BB962C8B-B14F-4D97-AF65-F5344CB8AC3E}">
        <p14:creationId xmlns:p14="http://schemas.microsoft.com/office/powerpoint/2010/main" val="24045939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umblr_lieclbuK0k1qgolc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533400"/>
            <a:ext cx="4572000" cy="590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14050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Economic Inequality:</a:t>
            </a:r>
            <a:br>
              <a:rPr lang="en-US" dirty="0" smtClean="0"/>
            </a:br>
            <a:r>
              <a:rPr lang="en-US" dirty="0" smtClean="0"/>
              <a:t>Causes</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smtClean="0"/>
              <a:t>Causes of inequality can be broad, multifaceted, and self-reinforcing. Capitalism itself, Stiglitz claims, is not to blame: Inequality doesn’t come from markets </a:t>
            </a:r>
            <a:r>
              <a:rPr lang="en-US" i="1" dirty="0" smtClean="0"/>
              <a:t>per se</a:t>
            </a:r>
            <a:r>
              <a:rPr lang="en-US" dirty="0" smtClean="0"/>
              <a:t>, but from markets not functioning as they should.  </a:t>
            </a:r>
            <a:r>
              <a:rPr lang="en-US" dirty="0"/>
              <a:t>D</a:t>
            </a:r>
            <a:r>
              <a:rPr lang="en-US" dirty="0" smtClean="0"/>
              <a:t>ysfunction is reinforced by long-standing free market “myths” such as “trickle-down” economics and the “marginal productivity” of top earners. </a:t>
            </a:r>
          </a:p>
          <a:p>
            <a:pPr marL="0" indent="0">
              <a:buNone/>
            </a:pPr>
            <a:r>
              <a:rPr lang="en-US" dirty="0" smtClean="0"/>
              <a:t>Additional sources highlighted by Stiglitz (as well as others) include:</a:t>
            </a:r>
            <a:br>
              <a:rPr lang="en-US" dirty="0" smtClean="0"/>
            </a:br>
            <a:endParaRPr lang="en-US" dirty="0" smtClean="0"/>
          </a:p>
          <a:p>
            <a:r>
              <a:rPr lang="en-US" b="1" dirty="0" smtClean="0"/>
              <a:t>Market incentives that favor wealth-generating but non-productive activities, i.e., “rent seeking” behaviors</a:t>
            </a:r>
          </a:p>
          <a:p>
            <a:r>
              <a:rPr lang="en-US" b="1" dirty="0" smtClean="0"/>
              <a:t>Government policies, esp. tax structure and corporate governance </a:t>
            </a:r>
            <a:r>
              <a:rPr lang="en-US" b="1" smtClean="0"/>
              <a:t>regs, </a:t>
            </a:r>
            <a:r>
              <a:rPr lang="en-US" b="1" dirty="0" smtClean="0"/>
              <a:t>that favors top earners</a:t>
            </a:r>
          </a:p>
          <a:p>
            <a:r>
              <a:rPr lang="en-US" b="1" dirty="0" smtClean="0"/>
              <a:t>Predominance of low wage paying jobs</a:t>
            </a:r>
          </a:p>
          <a:p>
            <a:r>
              <a:rPr lang="en-US" b="1" dirty="0" smtClean="0"/>
              <a:t>Increasing education premium</a:t>
            </a:r>
          </a:p>
          <a:p>
            <a:pPr marL="0" indent="0">
              <a:buNone/>
            </a:pPr>
            <a:r>
              <a:rPr lang="en-US" dirty="0" smtClean="0"/>
              <a:t>  </a:t>
            </a:r>
            <a:endParaRPr lang="en-US" dirty="0"/>
          </a:p>
        </p:txBody>
      </p:sp>
    </p:spTree>
    <p:extLst>
      <p:ext uri="{BB962C8B-B14F-4D97-AF65-F5344CB8AC3E}">
        <p14:creationId xmlns:p14="http://schemas.microsoft.com/office/powerpoint/2010/main" val="16739693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M\Downloads\Cost-of-Rent-Seeking-580_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72743"/>
            <a:ext cx="7772400" cy="5748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83889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Downloads\cause tax-rat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3100" y="164592"/>
            <a:ext cx="5257800" cy="6528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63733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Downloads\cause -LOW-WAGE-JOBS-57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4712" y="0"/>
            <a:ext cx="62745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57637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M\Downloads\SDT-higher-education-02-11-2014-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67095"/>
            <a:ext cx="3390714" cy="6523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64079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Economic Inequality: </a:t>
            </a:r>
            <a:br>
              <a:rPr lang="en-US" dirty="0" smtClean="0"/>
            </a:br>
            <a:r>
              <a:rPr lang="en-US" dirty="0" smtClean="0"/>
              <a:t>Consequences</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According to Stiglitz, the consequences of high-level and growing economic inequality are not trivial. Rather, the costs of inequality pervade society as a whole, threatening not only low and middle income earners, but the 1 % as well.  Chief among these are:</a:t>
            </a:r>
          </a:p>
          <a:p>
            <a:r>
              <a:rPr lang="en-US" dirty="0" smtClean="0"/>
              <a:t>Underperforming economy </a:t>
            </a:r>
            <a:br>
              <a:rPr lang="en-US" dirty="0" smtClean="0"/>
            </a:br>
            <a:r>
              <a:rPr lang="en-US" dirty="0" smtClean="0"/>
              <a:t>	-- due in part to downward pressure on 	consumption, also to ‘systematic underinvestment in 	commons’ (education, infrastructure, basic research)</a:t>
            </a:r>
          </a:p>
          <a:p>
            <a:r>
              <a:rPr lang="en-US" dirty="0" smtClean="0"/>
              <a:t>Erosion of ‘fairness’ and ‘trust’ on which both markets and democratic process depend</a:t>
            </a:r>
          </a:p>
          <a:p>
            <a:r>
              <a:rPr lang="en-US" dirty="0" smtClean="0"/>
              <a:t>Death of “American Dream”</a:t>
            </a:r>
            <a:r>
              <a:rPr lang="en-US" dirty="0"/>
              <a:t/>
            </a:r>
            <a:br>
              <a:rPr lang="en-US" dirty="0"/>
            </a:br>
            <a:r>
              <a:rPr lang="en-US" dirty="0" smtClean="0"/>
              <a:t>	-- lack of opportunity is flip-side of income inequality</a:t>
            </a:r>
          </a:p>
        </p:txBody>
      </p:sp>
    </p:spTree>
    <p:extLst>
      <p:ext uri="{BB962C8B-B14F-4D97-AF65-F5344CB8AC3E}">
        <p14:creationId xmlns:p14="http://schemas.microsoft.com/office/powerpoint/2010/main" val="27813017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Joseph E. Stiglitz</a:t>
            </a:r>
            <a:endParaRPr lang="en-US" b="1" dirty="0"/>
          </a:p>
        </p:txBody>
      </p:sp>
      <p:sp>
        <p:nvSpPr>
          <p:cNvPr id="3" name="Content Placeholder 2"/>
          <p:cNvSpPr>
            <a:spLocks noGrp="1"/>
          </p:cNvSpPr>
          <p:nvPr>
            <p:ph idx="1"/>
          </p:nvPr>
        </p:nvSpPr>
        <p:spPr>
          <a:xfrm>
            <a:off x="3048000" y="1600200"/>
            <a:ext cx="5486400" cy="4724400"/>
          </a:xfrm>
        </p:spPr>
        <p:txBody>
          <a:bodyPr>
            <a:normAutofit fontScale="25000" lnSpcReduction="20000"/>
          </a:bodyPr>
          <a:lstStyle/>
          <a:p>
            <a:pPr marL="0" indent="0" algn="ctr">
              <a:buNone/>
            </a:pPr>
            <a:r>
              <a:rPr lang="en-US" sz="9600" b="1" u="sng" dirty="0" smtClean="0"/>
              <a:t>Basic Facts / Biography</a:t>
            </a:r>
          </a:p>
          <a:p>
            <a:pPr marL="0" indent="0">
              <a:buNone/>
            </a:pPr>
            <a:endParaRPr lang="en-US" sz="5600" dirty="0"/>
          </a:p>
          <a:p>
            <a:r>
              <a:rPr lang="en-US" sz="5600" b="1" dirty="0"/>
              <a:t>Born 1943 </a:t>
            </a:r>
            <a:r>
              <a:rPr lang="en-US" sz="5600" dirty="0"/>
              <a:t>– Gary, Indiana</a:t>
            </a:r>
          </a:p>
          <a:p>
            <a:r>
              <a:rPr lang="en-US" sz="5600" b="1" dirty="0" smtClean="0"/>
              <a:t>University </a:t>
            </a:r>
            <a:r>
              <a:rPr lang="en-US" sz="5600" b="1" dirty="0"/>
              <a:t>Professor, Columbia </a:t>
            </a:r>
            <a:r>
              <a:rPr lang="en-US" sz="5600" b="1" dirty="0" smtClean="0"/>
              <a:t>University </a:t>
            </a:r>
            <a:r>
              <a:rPr lang="en-US" sz="5600" dirty="0" smtClean="0"/>
              <a:t>(also taught at MIT, Yale, Stanford)</a:t>
            </a:r>
            <a:endParaRPr lang="en-US" sz="5600" dirty="0"/>
          </a:p>
          <a:p>
            <a:r>
              <a:rPr lang="en-US" sz="5600" b="1" i="1" dirty="0"/>
              <a:t>Nobel Prize</a:t>
            </a:r>
            <a:r>
              <a:rPr lang="en-US" sz="5600" b="1" dirty="0"/>
              <a:t> in Economics </a:t>
            </a:r>
            <a:r>
              <a:rPr lang="en-US" sz="5600" dirty="0" smtClean="0"/>
              <a:t>(2001; </a:t>
            </a:r>
            <a:r>
              <a:rPr lang="en-US" sz="5600" i="1" dirty="0" smtClean="0"/>
              <a:t>2007</a:t>
            </a:r>
            <a:r>
              <a:rPr lang="en-US" sz="5600" dirty="0"/>
              <a:t>)</a:t>
            </a:r>
          </a:p>
          <a:p>
            <a:r>
              <a:rPr lang="en-US" sz="5600" b="1" dirty="0"/>
              <a:t>Chairman </a:t>
            </a:r>
            <a:r>
              <a:rPr lang="en-US" sz="5600" b="1" i="1" dirty="0"/>
              <a:t>Council of Economic Advisors</a:t>
            </a:r>
            <a:r>
              <a:rPr lang="en-US" sz="5600" b="1" dirty="0"/>
              <a:t> – Clinton administration </a:t>
            </a:r>
            <a:r>
              <a:rPr lang="en-US" sz="5600" dirty="0"/>
              <a:t>(1993-97; chair from 1995)</a:t>
            </a:r>
          </a:p>
          <a:p>
            <a:pPr marL="0" indent="0">
              <a:buNone/>
            </a:pPr>
            <a:r>
              <a:rPr lang="en-US" sz="5600" b="1" dirty="0" smtClean="0"/>
              <a:t>	</a:t>
            </a:r>
            <a:r>
              <a:rPr lang="en-US" sz="5600" dirty="0" smtClean="0"/>
              <a:t>Responsible </a:t>
            </a:r>
            <a:r>
              <a:rPr lang="en-US" sz="5600" dirty="0"/>
              <a:t>for promoting “Third Way”… idea that </a:t>
            </a:r>
            <a:r>
              <a:rPr lang="en-US" sz="5600" dirty="0" smtClean="0"/>
              <a:t>	governments </a:t>
            </a:r>
            <a:r>
              <a:rPr lang="en-US" sz="5600" dirty="0"/>
              <a:t>have an important, </a:t>
            </a:r>
            <a:r>
              <a:rPr lang="en-US" sz="5600" dirty="0" smtClean="0"/>
              <a:t>if </a:t>
            </a:r>
            <a:r>
              <a:rPr lang="en-US" sz="5600" dirty="0"/>
              <a:t>limited, role to play in </a:t>
            </a:r>
            <a:r>
              <a:rPr lang="en-US" sz="5600" dirty="0" smtClean="0"/>
              <a:t>	market </a:t>
            </a:r>
            <a:r>
              <a:rPr lang="en-US" sz="5600" dirty="0"/>
              <a:t>economies</a:t>
            </a:r>
          </a:p>
          <a:p>
            <a:r>
              <a:rPr lang="en-US" sz="5600" b="1" dirty="0"/>
              <a:t>Chief Economist of the </a:t>
            </a:r>
            <a:r>
              <a:rPr lang="en-US" sz="5600" b="1" i="1" dirty="0"/>
              <a:t>World Bank</a:t>
            </a:r>
            <a:r>
              <a:rPr lang="en-US" sz="5600" b="1" dirty="0"/>
              <a:t> </a:t>
            </a:r>
            <a:r>
              <a:rPr lang="en-US" sz="5600" dirty="0" smtClean="0"/>
              <a:t>(1997-2000) </a:t>
            </a:r>
            <a:endParaRPr lang="en-US" sz="5600" dirty="0"/>
          </a:p>
          <a:p>
            <a:pPr marL="0" indent="0">
              <a:buNone/>
            </a:pPr>
            <a:r>
              <a:rPr lang="en-US" sz="5600" b="1" dirty="0" smtClean="0"/>
              <a:t>	</a:t>
            </a:r>
            <a:r>
              <a:rPr lang="en-US" sz="5600" dirty="0" smtClean="0"/>
              <a:t>Stormy </a:t>
            </a:r>
            <a:r>
              <a:rPr lang="en-US" sz="5600" dirty="0"/>
              <a:t>tenure due to Treasury / IMF reaction to data on </a:t>
            </a:r>
            <a:r>
              <a:rPr lang="en-US" sz="5600" dirty="0" smtClean="0"/>
              <a:t>	poor </a:t>
            </a:r>
            <a:r>
              <a:rPr lang="en-US" sz="5600" dirty="0"/>
              <a:t>performance of </a:t>
            </a:r>
            <a:r>
              <a:rPr lang="en-US" sz="5600" dirty="0" smtClean="0"/>
              <a:t>post-communist </a:t>
            </a:r>
            <a:r>
              <a:rPr lang="en-US" sz="5600" dirty="0"/>
              <a:t>countries in previous </a:t>
            </a:r>
            <a:r>
              <a:rPr lang="en-US" sz="5600" dirty="0" smtClean="0"/>
              <a:t>	ten </a:t>
            </a:r>
            <a:r>
              <a:rPr lang="en-US" sz="5600" dirty="0"/>
              <a:t>years</a:t>
            </a:r>
          </a:p>
          <a:p>
            <a:r>
              <a:rPr lang="en-US" sz="5600" b="1" dirty="0"/>
              <a:t>Anti-Austerity advocate / Globalization critic</a:t>
            </a:r>
          </a:p>
          <a:p>
            <a:r>
              <a:rPr lang="en-US" sz="5600" b="1" dirty="0"/>
              <a:t>	</a:t>
            </a:r>
            <a:r>
              <a:rPr lang="en-US" sz="5600" dirty="0"/>
              <a:t>Advisor to Greek government (2010); called European </a:t>
            </a:r>
            <a:r>
              <a:rPr lang="en-US" sz="5600" dirty="0" smtClean="0"/>
              <a:t>	austerity </a:t>
            </a:r>
            <a:r>
              <a:rPr lang="en-US" sz="5600" dirty="0"/>
              <a:t>plans a “suicide </a:t>
            </a:r>
            <a:r>
              <a:rPr lang="en-US" sz="5600" dirty="0" smtClean="0"/>
              <a:t>pact</a:t>
            </a:r>
            <a:r>
              <a:rPr lang="en-US" sz="5600" dirty="0"/>
              <a:t>” (2012</a:t>
            </a:r>
            <a:r>
              <a:rPr lang="en-US" sz="5600" dirty="0" smtClean="0"/>
              <a:t>)</a:t>
            </a:r>
          </a:p>
          <a:p>
            <a:r>
              <a:rPr lang="en-US" sz="5600" b="1" dirty="0" smtClean="0"/>
              <a:t>Best-selling author </a:t>
            </a:r>
            <a:r>
              <a:rPr lang="en-US" sz="5600" dirty="0" smtClean="0"/>
              <a:t>and</a:t>
            </a:r>
            <a:r>
              <a:rPr lang="en-US" sz="5600" b="1" dirty="0" smtClean="0"/>
              <a:t> columnist </a:t>
            </a:r>
            <a:r>
              <a:rPr lang="en-US" sz="5600" dirty="0" smtClean="0"/>
              <a:t>for the </a:t>
            </a:r>
            <a:r>
              <a:rPr lang="en-US" sz="5600" b="1" i="1" dirty="0" smtClean="0"/>
              <a:t>New York Times </a:t>
            </a:r>
            <a:r>
              <a:rPr lang="en-US" sz="5600" dirty="0" smtClean="0"/>
              <a:t>(“The Great Divide”) and has written for </a:t>
            </a:r>
            <a:r>
              <a:rPr lang="en-US" sz="5600" b="1" i="1" dirty="0" smtClean="0"/>
              <a:t>Vanity Fair</a:t>
            </a:r>
            <a:r>
              <a:rPr lang="en-US" sz="5600" b="1" dirty="0" smtClean="0"/>
              <a:t>, </a:t>
            </a:r>
            <a:r>
              <a:rPr lang="en-US" sz="5600" b="1" i="1" dirty="0" smtClean="0"/>
              <a:t>Politico</a:t>
            </a:r>
            <a:r>
              <a:rPr lang="en-US" sz="5600" b="1" dirty="0" smtClean="0"/>
              <a:t>, </a:t>
            </a:r>
            <a:r>
              <a:rPr lang="en-US" sz="5600" b="1" i="1" dirty="0" smtClean="0"/>
              <a:t>The Atlantic</a:t>
            </a:r>
            <a:r>
              <a:rPr lang="en-US" sz="5600" b="1" dirty="0" smtClean="0"/>
              <a:t>, </a:t>
            </a:r>
            <a:r>
              <a:rPr lang="en-US" sz="5600" dirty="0" smtClean="0"/>
              <a:t>and</a:t>
            </a:r>
            <a:r>
              <a:rPr lang="en-US" sz="5600" b="1" dirty="0" smtClean="0"/>
              <a:t> </a:t>
            </a:r>
            <a:r>
              <a:rPr lang="en-US" sz="5600" b="1" i="1" dirty="0" smtClean="0"/>
              <a:t>Harper's</a:t>
            </a:r>
            <a:r>
              <a:rPr lang="en-US" b="1" dirty="0" smtClean="0"/>
              <a:t>. </a:t>
            </a:r>
            <a:endParaRPr lang="en-US" b="1" dirty="0"/>
          </a:p>
        </p:txBody>
      </p:sp>
      <p:pic>
        <p:nvPicPr>
          <p:cNvPr id="3074" name="Picture 2" descr="author 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256" y="2133600"/>
            <a:ext cx="1885950" cy="2457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5138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M\Downloads\conseq middle-class-less-incom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71285"/>
            <a:ext cx="9144000" cy="551542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82014" y="228600"/>
            <a:ext cx="4579972" cy="369332"/>
          </a:xfrm>
          <a:prstGeom prst="rect">
            <a:avLst/>
          </a:prstGeom>
          <a:noFill/>
        </p:spPr>
        <p:txBody>
          <a:bodyPr wrap="none" rtlCol="0">
            <a:spAutoFit/>
          </a:bodyPr>
          <a:lstStyle/>
          <a:p>
            <a:r>
              <a:rPr lang="en-US" dirty="0" smtClean="0"/>
              <a:t>Impact of Inequality on Middle Income Earners</a:t>
            </a:r>
            <a:endParaRPr lang="en-US" dirty="0"/>
          </a:p>
        </p:txBody>
      </p:sp>
    </p:spTree>
    <p:extLst>
      <p:ext uri="{BB962C8B-B14F-4D97-AF65-F5344CB8AC3E}">
        <p14:creationId xmlns:p14="http://schemas.microsoft.com/office/powerpoint/2010/main" val="26407581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M\Downloads\fairness productivit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90600"/>
            <a:ext cx="8226302" cy="450056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85232" y="533400"/>
            <a:ext cx="2970237" cy="369332"/>
          </a:xfrm>
          <a:prstGeom prst="rect">
            <a:avLst/>
          </a:prstGeom>
          <a:noFill/>
        </p:spPr>
        <p:txBody>
          <a:bodyPr wrap="none" rtlCol="0">
            <a:spAutoFit/>
          </a:bodyPr>
          <a:lstStyle/>
          <a:p>
            <a:r>
              <a:rPr lang="en-US" dirty="0" smtClean="0"/>
              <a:t>Productivity vs Compensation</a:t>
            </a:r>
            <a:endParaRPr lang="en-US" dirty="0"/>
          </a:p>
        </p:txBody>
      </p:sp>
    </p:spTree>
    <p:extLst>
      <p:ext uri="{BB962C8B-B14F-4D97-AF65-F5344CB8AC3E}">
        <p14:creationId xmlns:p14="http://schemas.microsoft.com/office/powerpoint/2010/main" val="31713224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M\Downloads\fairness productivity wag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9019"/>
            <a:ext cx="9144000" cy="569996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170142" y="209687"/>
            <a:ext cx="3256533" cy="369332"/>
          </a:xfrm>
          <a:prstGeom prst="rect">
            <a:avLst/>
          </a:prstGeom>
          <a:noFill/>
        </p:spPr>
        <p:txBody>
          <a:bodyPr wrap="none" rtlCol="0">
            <a:spAutoFit/>
          </a:bodyPr>
          <a:lstStyle/>
          <a:p>
            <a:r>
              <a:rPr lang="en-US" dirty="0" smtClean="0"/>
              <a:t>Real Wages vs Productivity Gains</a:t>
            </a:r>
            <a:endParaRPr lang="en-US" dirty="0"/>
          </a:p>
        </p:txBody>
      </p:sp>
    </p:spTree>
    <p:extLst>
      <p:ext uri="{BB962C8B-B14F-4D97-AF65-F5344CB8AC3E}">
        <p14:creationId xmlns:p14="http://schemas.microsoft.com/office/powerpoint/2010/main" val="23171773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M\Downloads\fairness ceo pa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9019"/>
            <a:ext cx="9144000" cy="569996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24098" y="209687"/>
            <a:ext cx="2695803" cy="369332"/>
          </a:xfrm>
          <a:prstGeom prst="rect">
            <a:avLst/>
          </a:prstGeom>
          <a:noFill/>
        </p:spPr>
        <p:txBody>
          <a:bodyPr wrap="none" rtlCol="0">
            <a:spAutoFit/>
          </a:bodyPr>
          <a:lstStyle/>
          <a:p>
            <a:r>
              <a:rPr lang="en-US" dirty="0" smtClean="0"/>
              <a:t>CEO pay vs average worker</a:t>
            </a:r>
            <a:endParaRPr lang="en-US" dirty="0"/>
          </a:p>
        </p:txBody>
      </p:sp>
    </p:spTree>
    <p:extLst>
      <p:ext uri="{BB962C8B-B14F-4D97-AF65-F5344CB8AC3E}">
        <p14:creationId xmlns:p14="http://schemas.microsoft.com/office/powerpoint/2010/main" val="19910999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J:\Great Mindsss\test scores income g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8400" y="698500"/>
            <a:ext cx="6807200" cy="546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55384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J:\Great Mindsss\college enrollment income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8400" y="647700"/>
            <a:ext cx="6807200" cy="556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68224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J:\Great Mindsss\fair unfai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569027"/>
            <a:ext cx="7192062" cy="2981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85555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Great Mindsss\better lif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066800"/>
            <a:ext cx="7304061" cy="435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8832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J:\Great Mindsss\income inequality social mobili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8400" y="342900"/>
            <a:ext cx="6807200"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2770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3090"/>
            <a:ext cx="9144000" cy="5991820"/>
          </a:xfrm>
          <a:prstGeom prst="rect">
            <a:avLst/>
          </a:prstGeom>
        </p:spPr>
      </p:pic>
    </p:spTree>
    <p:extLst>
      <p:ext uri="{BB962C8B-B14F-4D97-AF65-F5344CB8AC3E}">
        <p14:creationId xmlns:p14="http://schemas.microsoft.com/office/powerpoint/2010/main" val="3501437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Stiglitz: Work and Ideas</a:t>
            </a:r>
            <a:endParaRPr lang="en-US" b="1" dirty="0"/>
          </a:p>
        </p:txBody>
      </p:sp>
      <p:sp>
        <p:nvSpPr>
          <p:cNvPr id="3" name="Content Placeholder 2"/>
          <p:cNvSpPr>
            <a:spLocks noGrp="1"/>
          </p:cNvSpPr>
          <p:nvPr>
            <p:ph idx="1"/>
          </p:nvPr>
        </p:nvSpPr>
        <p:spPr/>
        <p:txBody>
          <a:bodyPr>
            <a:normAutofit fontScale="85000" lnSpcReduction="10000"/>
          </a:bodyPr>
          <a:lstStyle/>
          <a:p>
            <a:r>
              <a:rPr lang="en-US" dirty="0" smtClean="0"/>
              <a:t>Professionally – best known for his work on ‘</a:t>
            </a:r>
            <a:r>
              <a:rPr lang="en-US" i="1" dirty="0" smtClean="0"/>
              <a:t>Information </a:t>
            </a:r>
            <a:r>
              <a:rPr lang="en-US" i="1" dirty="0" err="1" smtClean="0"/>
              <a:t>Assymetry</a:t>
            </a:r>
            <a:r>
              <a:rPr lang="en-US" dirty="0"/>
              <a:t>’ and as founder of a branch of economics known as the ‘</a:t>
            </a:r>
            <a:r>
              <a:rPr lang="en-US" i="1" dirty="0"/>
              <a:t>economics of </a:t>
            </a:r>
            <a:r>
              <a:rPr lang="en-US" i="1" dirty="0" smtClean="0"/>
              <a:t>information</a:t>
            </a:r>
            <a:r>
              <a:rPr lang="en-US" dirty="0" smtClean="0"/>
              <a:t>’</a:t>
            </a:r>
            <a:endParaRPr lang="en-US" dirty="0" smtClean="0"/>
          </a:p>
          <a:p>
            <a:r>
              <a:rPr lang="en-US" dirty="0" smtClean="0"/>
              <a:t>Popularly </a:t>
            </a:r>
            <a:r>
              <a:rPr lang="en-US" dirty="0" smtClean="0"/>
              <a:t>– best known primarily for his writings on two topics: </a:t>
            </a:r>
            <a:r>
              <a:rPr lang="en-US" i="1" dirty="0" smtClean="0"/>
              <a:t>Globalization</a:t>
            </a:r>
            <a:r>
              <a:rPr lang="en-US" dirty="0" smtClean="0"/>
              <a:t> and </a:t>
            </a:r>
            <a:r>
              <a:rPr lang="en-US" i="1" dirty="0" smtClean="0"/>
              <a:t>Inequality</a:t>
            </a:r>
            <a:r>
              <a:rPr lang="en-US" dirty="0" smtClean="0"/>
              <a:t>.</a:t>
            </a:r>
          </a:p>
          <a:p>
            <a:r>
              <a:rPr lang="en-US" dirty="0" smtClean="0"/>
              <a:t>Author of c. 300 articles and a dozen books, including a number of NYT bestsellers. The remainder of this talk will focus on three of these… </a:t>
            </a:r>
            <a:endParaRPr lang="en-US" dirty="0"/>
          </a:p>
          <a:p>
            <a:r>
              <a:rPr lang="en-US" dirty="0"/>
              <a:t>Overall, according to </a:t>
            </a:r>
            <a:r>
              <a:rPr lang="en-US" i="1" dirty="0"/>
              <a:t>IDEAS</a:t>
            </a:r>
            <a:r>
              <a:rPr lang="en-US" dirty="0"/>
              <a:t> (largest bibliographic database devoted to Economics), he is the </a:t>
            </a:r>
            <a:r>
              <a:rPr lang="en-US" i="1" dirty="0"/>
              <a:t>third most frequently cited</a:t>
            </a:r>
            <a:r>
              <a:rPr lang="en-US" dirty="0"/>
              <a:t> Economist.</a:t>
            </a:r>
          </a:p>
          <a:p>
            <a:endParaRPr lang="en-US" dirty="0"/>
          </a:p>
        </p:txBody>
      </p:sp>
    </p:spTree>
    <p:extLst>
      <p:ext uri="{BB962C8B-B14F-4D97-AF65-F5344CB8AC3E}">
        <p14:creationId xmlns:p14="http://schemas.microsoft.com/office/powerpoint/2010/main" val="16642949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Economic Inequality:</a:t>
            </a:r>
            <a:br>
              <a:rPr lang="en-US" dirty="0" smtClean="0"/>
            </a:br>
            <a:r>
              <a:rPr lang="en-US" dirty="0" smtClean="0"/>
              <a:t>Solutions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Stiglitz is quick to suggest that solving the problem of economic inequality in the US is vital not only for the bottom, but the top as well. </a:t>
            </a:r>
            <a:endParaRPr lang="en-US" dirty="0" smtClean="0"/>
          </a:p>
          <a:p>
            <a:pPr marL="0" indent="0">
              <a:buNone/>
            </a:pPr>
            <a:r>
              <a:rPr lang="en-US" b="1" dirty="0" smtClean="0"/>
              <a:t>Inequality</a:t>
            </a:r>
            <a:r>
              <a:rPr lang="en-US" dirty="0" smtClean="0"/>
              <a:t>, he stresses, </a:t>
            </a:r>
            <a:r>
              <a:rPr lang="en-US" b="1" dirty="0" smtClean="0"/>
              <a:t>is a choice</a:t>
            </a:r>
            <a:r>
              <a:rPr lang="en-US" dirty="0" smtClean="0"/>
              <a:t>… not an inborn feature of markets but the result of policies and politics.  </a:t>
            </a:r>
          </a:p>
          <a:p>
            <a:pPr marL="0" indent="0">
              <a:buNone/>
            </a:pPr>
            <a:r>
              <a:rPr lang="en-US" dirty="0" smtClean="0"/>
              <a:t>What’s needed then…?   Public investment, support for labor standards, restoration of bargaining power, revision of tax and regulatory policies, desire to change (among others). </a:t>
            </a:r>
          </a:p>
          <a:p>
            <a:pPr marL="0" indent="0" algn="ctr">
              <a:buNone/>
            </a:pPr>
            <a:endParaRPr lang="en-US" dirty="0"/>
          </a:p>
        </p:txBody>
      </p:sp>
    </p:spTree>
    <p:extLst>
      <p:ext uri="{BB962C8B-B14F-4D97-AF65-F5344CB8AC3E}">
        <p14:creationId xmlns:p14="http://schemas.microsoft.com/office/powerpoint/2010/main" val="12362742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r>
              <a:rPr lang="en-US" dirty="0" smtClean="0"/>
              <a:t>For more information, including sources and citations, please contact: </a:t>
            </a:r>
          </a:p>
          <a:p>
            <a:pPr marL="0" indent="0" algn="ctr">
              <a:buNone/>
            </a:pPr>
            <a:endParaRPr lang="en-US" dirty="0" smtClean="0"/>
          </a:p>
          <a:p>
            <a:pPr marL="0" indent="0" algn="ctr">
              <a:buNone/>
            </a:pPr>
            <a:r>
              <a:rPr lang="en-US" dirty="0" smtClean="0"/>
              <a:t>mlsanders@cazenovia.edu</a:t>
            </a:r>
            <a:endParaRPr lang="en-US" dirty="0"/>
          </a:p>
        </p:txBody>
      </p:sp>
    </p:spTree>
    <p:extLst>
      <p:ext uri="{BB962C8B-B14F-4D97-AF65-F5344CB8AC3E}">
        <p14:creationId xmlns:p14="http://schemas.microsoft.com/office/powerpoint/2010/main" val="3378314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cdn.wwnorton.com/cms/books/9780393324396_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447800"/>
            <a:ext cx="2857500" cy="4267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7200" y="381000"/>
            <a:ext cx="8229600" cy="769441"/>
          </a:xfrm>
          <a:prstGeom prst="rect">
            <a:avLst/>
          </a:prstGeom>
          <a:noFill/>
        </p:spPr>
        <p:txBody>
          <a:bodyPr wrap="square" rtlCol="0">
            <a:spAutoFit/>
          </a:bodyPr>
          <a:lstStyle/>
          <a:p>
            <a:pPr algn="ctr"/>
            <a:r>
              <a:rPr lang="en-US" sz="4400" b="1" dirty="0" smtClean="0">
                <a:latin typeface="+mj-lt"/>
              </a:rPr>
              <a:t>Work on Globalization</a:t>
            </a:r>
            <a:endParaRPr lang="en-US" sz="3200" b="1" dirty="0">
              <a:latin typeface="+mj-lt"/>
            </a:endParaRPr>
          </a:p>
        </p:txBody>
      </p:sp>
      <p:sp>
        <p:nvSpPr>
          <p:cNvPr id="3" name="TextBox 2"/>
          <p:cNvSpPr txBox="1"/>
          <p:nvPr/>
        </p:nvSpPr>
        <p:spPr>
          <a:xfrm>
            <a:off x="3962400" y="1447800"/>
            <a:ext cx="4648200" cy="4801314"/>
          </a:xfrm>
          <a:prstGeom prst="rect">
            <a:avLst/>
          </a:prstGeom>
          <a:noFill/>
        </p:spPr>
        <p:txBody>
          <a:bodyPr wrap="square" rtlCol="0">
            <a:spAutoFit/>
          </a:bodyPr>
          <a:lstStyle/>
          <a:p>
            <a:pPr marL="285750" indent="-285750">
              <a:buFont typeface="Arial" panose="020B0604020202020204" pitchFamily="34" charset="0"/>
              <a:buChar char="•"/>
            </a:pPr>
            <a:r>
              <a:rPr lang="en-US" dirty="0" smtClean="0"/>
              <a:t>Published in 2002, GD was Stiglitz’s first bestselling work directed at a mass audience</a:t>
            </a:r>
          </a:p>
          <a:p>
            <a:pPr marL="285750" indent="-285750">
              <a:buFont typeface="Arial" panose="020B0604020202020204" pitchFamily="34" charset="0"/>
              <a:buChar char="•"/>
            </a:pPr>
            <a:r>
              <a:rPr lang="en-US" dirty="0" smtClean="0"/>
              <a:t>Drew on his experience as Chief Economist at the World Bank </a:t>
            </a:r>
          </a:p>
          <a:p>
            <a:pPr marL="285750" indent="-285750">
              <a:buFont typeface="Arial" panose="020B0604020202020204" pitchFamily="34" charset="0"/>
              <a:buChar char="•"/>
            </a:pPr>
            <a:r>
              <a:rPr lang="en-US" dirty="0" smtClean="0"/>
              <a:t>Aimed to show both the promise and, especially, the perils (as implemented) of the move toward globalization</a:t>
            </a:r>
          </a:p>
          <a:p>
            <a:pPr marL="285750" indent="-285750">
              <a:buFont typeface="Arial" panose="020B0604020202020204" pitchFamily="34" charset="0"/>
              <a:buChar char="•"/>
            </a:pPr>
            <a:r>
              <a:rPr lang="en-US" dirty="0" smtClean="0"/>
              <a:t>Saw strict adherence to World Bank / IMF / Treasury targets as unrealistic and counter-productive</a:t>
            </a:r>
          </a:p>
          <a:p>
            <a:pPr marL="285750" indent="-285750">
              <a:buFont typeface="Arial" panose="020B0604020202020204" pitchFamily="34" charset="0"/>
              <a:buChar char="•"/>
            </a:pPr>
            <a:r>
              <a:rPr lang="en-US" dirty="0" smtClean="0"/>
              <a:t>As practiced, policies likely to lead to greater unemployment, lower economic development , and significant social disruption</a:t>
            </a:r>
          </a:p>
          <a:p>
            <a:pPr marL="285750" indent="-285750">
              <a:buFont typeface="Arial" panose="020B0604020202020204" pitchFamily="34" charset="0"/>
              <a:buChar char="•"/>
            </a:pPr>
            <a:r>
              <a:rPr lang="en-US" dirty="0"/>
              <a:t>A</a:t>
            </a:r>
            <a:r>
              <a:rPr lang="en-US" dirty="0" smtClean="0"/>
              <a:t>rgues </a:t>
            </a:r>
            <a:r>
              <a:rPr lang="en-US" dirty="0"/>
              <a:t>that what are </a:t>
            </a:r>
            <a:r>
              <a:rPr lang="en-US" dirty="0" smtClean="0"/>
              <a:t>called </a:t>
            </a:r>
            <a:r>
              <a:rPr lang="en-US" dirty="0"/>
              <a:t>"developing economies" are, in fact, not developing at all, and puts much of the blame on the IMF</a:t>
            </a:r>
          </a:p>
        </p:txBody>
      </p:sp>
      <p:sp>
        <p:nvSpPr>
          <p:cNvPr id="4" name="TextBox 3"/>
          <p:cNvSpPr txBox="1"/>
          <p:nvPr/>
        </p:nvSpPr>
        <p:spPr>
          <a:xfrm>
            <a:off x="416488" y="5978585"/>
            <a:ext cx="3396123" cy="307777"/>
          </a:xfrm>
          <a:prstGeom prst="rect">
            <a:avLst/>
          </a:prstGeom>
          <a:noFill/>
        </p:spPr>
        <p:txBody>
          <a:bodyPr wrap="none" rtlCol="0">
            <a:spAutoFit/>
          </a:bodyPr>
          <a:lstStyle/>
          <a:p>
            <a:r>
              <a:rPr lang="en-US" sz="1400" b="1" dirty="0" smtClean="0"/>
              <a:t>See also</a:t>
            </a:r>
            <a:r>
              <a:rPr lang="en-US" sz="1400" dirty="0" smtClean="0"/>
              <a:t>:  </a:t>
            </a:r>
            <a:r>
              <a:rPr lang="en-US" sz="1400" i="1" dirty="0" smtClean="0"/>
              <a:t>Making Globalization Work </a:t>
            </a:r>
            <a:r>
              <a:rPr lang="en-US" sz="1400" dirty="0" smtClean="0"/>
              <a:t>(2006)</a:t>
            </a:r>
            <a:endParaRPr lang="en-US" sz="1400" dirty="0"/>
          </a:p>
        </p:txBody>
      </p:sp>
    </p:spTree>
    <p:extLst>
      <p:ext uri="{BB962C8B-B14F-4D97-AF65-F5344CB8AC3E}">
        <p14:creationId xmlns:p14="http://schemas.microsoft.com/office/powerpoint/2010/main" val="33236372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cdn.wwnorton.com/cms/books/9780393345063_3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524000"/>
            <a:ext cx="2895600" cy="43434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cdn.wwnorton.com/cms/books/9780393248579_3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7067" y="1524000"/>
            <a:ext cx="2857500" cy="4343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6200" y="424934"/>
            <a:ext cx="8991600" cy="769441"/>
          </a:xfrm>
          <a:prstGeom prst="rect">
            <a:avLst/>
          </a:prstGeom>
          <a:noFill/>
        </p:spPr>
        <p:txBody>
          <a:bodyPr wrap="square" rtlCol="0">
            <a:spAutoFit/>
          </a:bodyPr>
          <a:lstStyle/>
          <a:p>
            <a:pPr algn="ctr"/>
            <a:r>
              <a:rPr lang="en-US" sz="4400" b="1" dirty="0" smtClean="0">
                <a:latin typeface="+mj-lt"/>
              </a:rPr>
              <a:t>Work on Economic Inequality</a:t>
            </a:r>
            <a:endParaRPr lang="en-US" sz="4400" b="1" dirty="0">
              <a:latin typeface="+mj-lt"/>
            </a:endParaRPr>
          </a:p>
        </p:txBody>
      </p:sp>
      <p:sp>
        <p:nvSpPr>
          <p:cNvPr id="6" name="TextBox 5"/>
          <p:cNvSpPr txBox="1"/>
          <p:nvPr/>
        </p:nvSpPr>
        <p:spPr>
          <a:xfrm>
            <a:off x="2026324" y="5911334"/>
            <a:ext cx="809837" cy="307777"/>
          </a:xfrm>
          <a:prstGeom prst="rect">
            <a:avLst/>
          </a:prstGeom>
          <a:noFill/>
        </p:spPr>
        <p:txBody>
          <a:bodyPr wrap="none" rtlCol="0">
            <a:spAutoFit/>
          </a:bodyPr>
          <a:lstStyle/>
          <a:p>
            <a:r>
              <a:rPr lang="en-US" sz="1400" b="1" dirty="0" smtClean="0"/>
              <a:t>2012/13</a:t>
            </a:r>
            <a:endParaRPr lang="en-US" sz="1400" b="1" dirty="0"/>
          </a:p>
        </p:txBody>
      </p:sp>
      <p:sp>
        <p:nvSpPr>
          <p:cNvPr id="7" name="TextBox 6"/>
          <p:cNvSpPr txBox="1"/>
          <p:nvPr/>
        </p:nvSpPr>
        <p:spPr>
          <a:xfrm>
            <a:off x="6537677" y="5925712"/>
            <a:ext cx="550151" cy="307777"/>
          </a:xfrm>
          <a:prstGeom prst="rect">
            <a:avLst/>
          </a:prstGeom>
          <a:noFill/>
        </p:spPr>
        <p:txBody>
          <a:bodyPr wrap="none" rtlCol="0">
            <a:spAutoFit/>
          </a:bodyPr>
          <a:lstStyle/>
          <a:p>
            <a:r>
              <a:rPr lang="en-US" sz="1400" b="1" dirty="0" smtClean="0"/>
              <a:t>2015</a:t>
            </a:r>
            <a:endParaRPr lang="en-US" sz="1400" b="1" dirty="0"/>
          </a:p>
        </p:txBody>
      </p:sp>
    </p:spTree>
    <p:extLst>
      <p:ext uri="{BB962C8B-B14F-4D97-AF65-F5344CB8AC3E}">
        <p14:creationId xmlns:p14="http://schemas.microsoft.com/office/powerpoint/2010/main" val="21485796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Inequality</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In addressing the topic of economic inequality in the United States, Stiglitz focuses on three main issues:</a:t>
            </a:r>
          </a:p>
          <a:p>
            <a:pPr lvl="4">
              <a:buFont typeface="Arial" panose="020B0604020202020204" pitchFamily="34" charset="0"/>
              <a:buChar char="•"/>
            </a:pPr>
            <a:r>
              <a:rPr lang="en-US" sz="3600" b="1" dirty="0" smtClean="0"/>
              <a:t>State of inequality in US</a:t>
            </a:r>
          </a:p>
          <a:p>
            <a:pPr lvl="4">
              <a:buFont typeface="Arial" panose="020B0604020202020204" pitchFamily="34" charset="0"/>
              <a:buChar char="•"/>
            </a:pPr>
            <a:r>
              <a:rPr lang="en-US" sz="3600" b="1" dirty="0" smtClean="0"/>
              <a:t>Main causes / sources</a:t>
            </a:r>
          </a:p>
          <a:p>
            <a:pPr lvl="4">
              <a:buFont typeface="Arial" panose="020B0604020202020204" pitchFamily="34" charset="0"/>
              <a:buChar char="•"/>
            </a:pPr>
            <a:r>
              <a:rPr lang="en-US" sz="3600" b="1" dirty="0" smtClean="0"/>
              <a:t>Consequences</a:t>
            </a:r>
          </a:p>
          <a:p>
            <a:pPr marL="0" indent="0">
              <a:buNone/>
            </a:pPr>
            <a:r>
              <a:rPr lang="en-US" sz="4000" dirty="0" smtClean="0"/>
              <a:t> </a:t>
            </a:r>
            <a:endParaRPr lang="en-US" sz="4000" dirty="0"/>
          </a:p>
        </p:txBody>
      </p:sp>
    </p:spTree>
    <p:extLst>
      <p:ext uri="{BB962C8B-B14F-4D97-AF65-F5344CB8AC3E}">
        <p14:creationId xmlns:p14="http://schemas.microsoft.com/office/powerpoint/2010/main" val="14375861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Economic Inequality in the US:</a:t>
            </a:r>
            <a:br>
              <a:rPr lang="en-US" dirty="0" smtClean="0"/>
            </a:br>
            <a:r>
              <a:rPr lang="en-US" dirty="0" smtClean="0"/>
              <a:t>Current State</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t>Both in terms of income and overall wealth, economic inequality has grown dramatically in the United States over the past 30 years.  This growth has been exacerbated following the 2008 crash and recession that followed. It is now a defining feature of the US economy.  </a:t>
            </a:r>
            <a:br>
              <a:rPr lang="en-US" sz="2400" dirty="0" smtClean="0"/>
            </a:br>
            <a:endParaRPr lang="en-US" sz="2400" dirty="0" smtClean="0"/>
          </a:p>
          <a:p>
            <a:pPr marL="0" indent="0">
              <a:buNone/>
            </a:pPr>
            <a:r>
              <a:rPr lang="en-US" sz="2400" dirty="0" smtClean="0"/>
              <a:t>As Stiglitz summarizes, this can be shown by a number of factors:</a:t>
            </a:r>
          </a:p>
          <a:p>
            <a:r>
              <a:rPr lang="en-US" sz="2400" dirty="0" smtClean="0"/>
              <a:t>Relative inequality in US vs other advanced economies</a:t>
            </a:r>
          </a:p>
          <a:p>
            <a:r>
              <a:rPr lang="en-US" sz="2400" dirty="0" smtClean="0"/>
              <a:t>Growth/Percent of income going to top earners</a:t>
            </a:r>
          </a:p>
          <a:p>
            <a:r>
              <a:rPr lang="en-US" sz="2400" dirty="0" smtClean="0"/>
              <a:t>Overall distribution of wealth in society</a:t>
            </a:r>
          </a:p>
          <a:p>
            <a:endParaRPr lang="en-US" sz="2400" dirty="0"/>
          </a:p>
        </p:txBody>
      </p:sp>
    </p:spTree>
    <p:extLst>
      <p:ext uri="{BB962C8B-B14F-4D97-AF65-F5344CB8AC3E}">
        <p14:creationId xmlns:p14="http://schemas.microsoft.com/office/powerpoint/2010/main" val="28645478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J:\Great Mindsss\Gini_since_WWI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7909"/>
            <a:ext cx="9144000" cy="6622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41733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591" y="0"/>
            <a:ext cx="8170817" cy="6858000"/>
          </a:xfrm>
          <a:prstGeom prst="rect">
            <a:avLst/>
          </a:prstGeom>
        </p:spPr>
      </p:pic>
    </p:spTree>
    <p:extLst>
      <p:ext uri="{BB962C8B-B14F-4D97-AF65-F5344CB8AC3E}">
        <p14:creationId xmlns:p14="http://schemas.microsoft.com/office/powerpoint/2010/main" val="35426063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281</TotalTime>
  <Words>862</Words>
  <Application>Microsoft Office PowerPoint</Application>
  <PresentationFormat>On-screen Show (4:3)</PresentationFormat>
  <Paragraphs>95</Paragraphs>
  <Slides>31</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31</vt:i4>
      </vt:variant>
    </vt:vector>
  </HeadingPairs>
  <TitlesOfParts>
    <vt:vector size="34" baseType="lpstr">
      <vt:lpstr>Arial</vt:lpstr>
      <vt:lpstr>Calibri</vt:lpstr>
      <vt:lpstr>Office Theme</vt:lpstr>
      <vt:lpstr>PowerPoint Presentation</vt:lpstr>
      <vt:lpstr>Joseph E. Stiglitz</vt:lpstr>
      <vt:lpstr>Stiglitz: Work and Ideas</vt:lpstr>
      <vt:lpstr>PowerPoint Presentation</vt:lpstr>
      <vt:lpstr>PowerPoint Presentation</vt:lpstr>
      <vt:lpstr>Understanding Inequality</vt:lpstr>
      <vt:lpstr>Economic Inequality in the US: Current State</vt:lpstr>
      <vt:lpstr>PowerPoint Presentation</vt:lpstr>
      <vt:lpstr>PowerPoint Presentation</vt:lpstr>
      <vt:lpstr>PowerPoint Presentation</vt:lpstr>
      <vt:lpstr>PowerPoint Presentation</vt:lpstr>
      <vt:lpstr>PEW Research: 2013</vt:lpstr>
      <vt:lpstr>PowerPoint Presentation</vt:lpstr>
      <vt:lpstr>Economic Inequality: Causes</vt:lpstr>
      <vt:lpstr>PowerPoint Presentation</vt:lpstr>
      <vt:lpstr>PowerPoint Presentation</vt:lpstr>
      <vt:lpstr>PowerPoint Presentation</vt:lpstr>
      <vt:lpstr>PowerPoint Presentation</vt:lpstr>
      <vt:lpstr>Economic Inequality:  Consequences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Economic Inequality: Solutions</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c:creator>
  <cp:lastModifiedBy>Sanders, Michael L.</cp:lastModifiedBy>
  <cp:revision>46</cp:revision>
  <dcterms:created xsi:type="dcterms:W3CDTF">2015-09-21T02:56:02Z</dcterms:created>
  <dcterms:modified xsi:type="dcterms:W3CDTF">2015-10-20T22:32:12Z</dcterms:modified>
</cp:coreProperties>
</file>